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6"/>
  </p:notesMasterIdLst>
  <p:sldIdLst>
    <p:sldId id="25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260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281" r:id="rId70"/>
    <p:sldId id="280" r:id="rId71"/>
    <p:sldId id="283" r:id="rId72"/>
    <p:sldId id="284" r:id="rId73"/>
    <p:sldId id="285" r:id="rId74"/>
    <p:sldId id="274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87" autoAdjust="0"/>
  </p:normalViewPr>
  <p:slideViewPr>
    <p:cSldViewPr>
      <p:cViewPr>
        <p:scale>
          <a:sx n="48" d="100"/>
          <a:sy n="48" d="100"/>
        </p:scale>
        <p:origin x="-12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BEF8-9843-41CC-91A2-CFEEAE7DAD6E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BFA7-7981-445D-BCD4-ADEBFB9D1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13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91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7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33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11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Diplomacy </a:t>
            </a:r>
            <a:r>
              <a:rPr lang="en-CA" smtClean="0"/>
              <a:t>and patience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05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665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53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30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42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99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07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18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49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6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50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725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574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52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13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53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011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54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530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55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257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121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155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BFA7-7981-445D-BCD4-ADEBFB9D101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87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23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0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2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47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6515-9C9C-4C37-ABAC-2A2FCC723DD5}" type="slidenum">
              <a:rPr lang="en-CA" smtClean="0">
                <a:solidFill>
                  <a:prstClr val="black"/>
                </a:solidFill>
              </a:rPr>
              <a:pPr/>
              <a:t>38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8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94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8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39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53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25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99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5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24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40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47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1AC9-1BC8-4B1B-83C4-5BCC81FD3E15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F210-8C8D-4AB9-809D-295F72190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13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451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CFA1-76D2-4C2E-B326-367D1F0E8B57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FA82-A48E-4ABD-AE13-BCFE6DF2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72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47AD-FF27-422B-B3C2-B918EFCDC2FE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15D4-3190-4D7F-9F58-793E7333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305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6396-18E6-44E6-97EF-96CAAD632B0B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314F-51F0-4E12-83D0-E9A2B9DEA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14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3160-74F4-4E31-A32C-320D2F89AC33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F929-196D-4698-BDAA-9DEA9612B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18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8474-40D1-4E04-B142-10799090E28E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CDAB-E954-44DC-9F2E-99AFBBCF0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692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AE8A-42AB-4C09-BB77-F857114AC10F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E968-3F36-4A4A-9B4E-45DFE2399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1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076F-1912-49D6-AF10-7653A22653B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4220-916A-4607-98E6-82EA3B29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076F-1912-49D6-AF10-7653A2265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4220-916A-4607-98E6-82EA3B29E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A43312-DCAB-455C-8E65-44F6188655D5}" type="datetime1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6/15/2011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27EDBC-3CFF-4CC7-9DF4-68FA77BBB6C6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0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gill.ca/wms/wms-developmen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Za6v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HEITbanner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157192"/>
            <a:ext cx="4680520" cy="170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Implementing </a:t>
            </a:r>
            <a:r>
              <a:rPr lang="en-US" sz="5400" b="1" dirty="0" err="1" smtClean="0"/>
              <a:t>Drupal</a:t>
            </a:r>
            <a:r>
              <a:rPr lang="en-US" sz="5400" b="1" dirty="0" smtClean="0"/>
              <a:t> Four Perspectives.</a:t>
            </a:r>
          </a:p>
          <a:p>
            <a:pPr algn="ctr"/>
            <a:r>
              <a:rPr lang="en-US" sz="2400" b="1" dirty="0" smtClean="0"/>
              <a:t>Brock University</a:t>
            </a:r>
          </a:p>
          <a:p>
            <a:pPr algn="ctr"/>
            <a:r>
              <a:rPr lang="en-US" sz="2000" dirty="0" err="1" smtClean="0"/>
              <a:t>Meron</a:t>
            </a:r>
            <a:r>
              <a:rPr lang="en-US" sz="2000" dirty="0" smtClean="0"/>
              <a:t> James </a:t>
            </a:r>
            <a:r>
              <a:rPr lang="en-US" sz="2000" dirty="0" err="1" smtClean="0"/>
              <a:t>Hrycusko</a:t>
            </a:r>
            <a:endParaRPr lang="en-US" sz="2000" dirty="0" smtClean="0"/>
          </a:p>
          <a:p>
            <a:pPr algn="ctr"/>
            <a:r>
              <a:rPr lang="en-US" sz="2400" b="1" dirty="0" smtClean="0"/>
              <a:t>McGill University</a:t>
            </a:r>
          </a:p>
          <a:p>
            <a:pPr algn="ctr"/>
            <a:r>
              <a:rPr lang="en-US" sz="2000" dirty="0" smtClean="0"/>
              <a:t>Karl </a:t>
            </a:r>
            <a:r>
              <a:rPr lang="en-US" sz="2000" dirty="0" err="1" smtClean="0"/>
              <a:t>Jarosiewicz</a:t>
            </a:r>
            <a:r>
              <a:rPr lang="en-US" sz="2000" dirty="0" smtClean="0"/>
              <a:t> , Andrew Lindsay</a:t>
            </a:r>
          </a:p>
          <a:p>
            <a:pPr algn="ctr"/>
            <a:r>
              <a:rPr lang="en-US" sz="2400" b="1" smtClean="0"/>
              <a:t>University </a:t>
            </a:r>
            <a:r>
              <a:rPr lang="en-US" sz="2400" b="1" dirty="0" smtClean="0"/>
              <a:t>of Waterloo</a:t>
            </a:r>
          </a:p>
          <a:p>
            <a:pPr algn="ctr"/>
            <a:r>
              <a:rPr lang="en-US" sz="2000" dirty="0" smtClean="0"/>
              <a:t>Eva </a:t>
            </a:r>
            <a:r>
              <a:rPr lang="en-US" sz="2000" dirty="0" err="1" smtClean="0"/>
              <a:t>Grabinski</a:t>
            </a:r>
            <a:r>
              <a:rPr lang="en-US" sz="2000" dirty="0" smtClean="0"/>
              <a:t> ,Kris </a:t>
            </a:r>
            <a:r>
              <a:rPr lang="en-US" sz="2000" dirty="0" err="1" smtClean="0"/>
              <a:t>Olafson</a:t>
            </a:r>
            <a:endParaRPr lang="en-US" sz="2000" dirty="0" smtClean="0"/>
          </a:p>
          <a:p>
            <a:pPr algn="ctr"/>
            <a:r>
              <a:rPr lang="en-US" sz="2400" b="1" dirty="0" smtClean="0"/>
              <a:t>University of Windsor</a:t>
            </a:r>
          </a:p>
          <a:p>
            <a:pPr algn="ctr"/>
            <a:r>
              <a:rPr lang="en-US" sz="2000" dirty="0" err="1" smtClean="0"/>
              <a:t>Vlad</a:t>
            </a:r>
            <a:r>
              <a:rPr lang="en-US" sz="2000" dirty="0" smtClean="0"/>
              <a:t> </a:t>
            </a:r>
            <a:r>
              <a:rPr lang="en-US" sz="2000" dirty="0" err="1" smtClean="0"/>
              <a:t>Pavlovic</a:t>
            </a:r>
            <a:r>
              <a:rPr lang="en-US" sz="2000" dirty="0" smtClean="0"/>
              <a:t> ,Richard </a:t>
            </a:r>
            <a:r>
              <a:rPr lang="en-US" sz="2000" dirty="0" err="1" smtClean="0"/>
              <a:t>Dumala</a:t>
            </a:r>
            <a:endParaRPr lang="en-US" sz="20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39115"/>
            <a:ext cx="3200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July 2009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8842"/>
            <a:ext cx="8686800" cy="46782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The Ugly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Drupal</a:t>
            </a:r>
            <a:r>
              <a:rPr lang="en-US" sz="4000" dirty="0" smtClean="0">
                <a:solidFill>
                  <a:prstClr val="black"/>
                </a:solidFill>
              </a:rPr>
              <a:t> system wasn’t anywhere near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 complete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 </a:t>
            </a:r>
            <a:r>
              <a:rPr lang="en-US" sz="4000" dirty="0" err="1" smtClean="0">
                <a:solidFill>
                  <a:prstClr val="black"/>
                </a:solidFill>
              </a:rPr>
              <a:t>Drupal</a:t>
            </a:r>
            <a:r>
              <a:rPr lang="en-US" sz="4000" dirty="0" smtClean="0">
                <a:solidFill>
                  <a:prstClr val="black"/>
                </a:solidFill>
              </a:rPr>
              <a:t> was relatively new to our IT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 department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 Consulting company was driving the 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  project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5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39115"/>
            <a:ext cx="3200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July 2009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8842"/>
            <a:ext cx="8686800" cy="5293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The Bad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Kick off meetings with departments.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Training sessions with end users.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People getting ready to migrate 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 content (summer)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Project management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Lack of documentation</a:t>
            </a:r>
          </a:p>
          <a:p>
            <a:pPr algn="ctr"/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39115"/>
            <a:ext cx="3200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July 2009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8842"/>
            <a:ext cx="86868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The Good</a:t>
            </a:r>
          </a:p>
          <a:p>
            <a:pPr lvl="2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We have a champion</a:t>
            </a:r>
          </a:p>
        </p:txBody>
      </p:sp>
      <p:pic>
        <p:nvPicPr>
          <p:cNvPr id="7" name="Picture 6" descr="champ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152274"/>
            <a:ext cx="4800600" cy="3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2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295400"/>
            <a:ext cx="7488832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We had  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champions…….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19200"/>
            <a:ext cx="3861299" cy="53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8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39115"/>
            <a:ext cx="3200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July 2009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8842"/>
            <a:ext cx="8686800" cy="652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The Good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3</a:t>
            </a:r>
            <a:r>
              <a:rPr lang="en-US" sz="4000" baseline="30000" dirty="0" smtClean="0">
                <a:solidFill>
                  <a:prstClr val="black"/>
                </a:solidFill>
              </a:rPr>
              <a:t>rd</a:t>
            </a:r>
            <a:r>
              <a:rPr lang="en-US" sz="4000" dirty="0" smtClean="0">
                <a:solidFill>
                  <a:prstClr val="black"/>
                </a:solidFill>
              </a:rPr>
              <a:t> party consultants</a:t>
            </a:r>
          </a:p>
          <a:p>
            <a:pPr lvl="3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user centric design</a:t>
            </a:r>
          </a:p>
          <a:p>
            <a:pPr lvl="3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provided multiple templates</a:t>
            </a:r>
          </a:p>
          <a:p>
            <a:pPr lvl="3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Drupal</a:t>
            </a:r>
            <a:r>
              <a:rPr lang="en-US" sz="4000" dirty="0" smtClean="0">
                <a:solidFill>
                  <a:prstClr val="black"/>
                </a:solidFill>
              </a:rPr>
              <a:t> programmers</a:t>
            </a:r>
          </a:p>
          <a:p>
            <a:pPr lvl="3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were flexible on changes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 The Brock community was still on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  board, more or less</a:t>
            </a:r>
          </a:p>
          <a:p>
            <a:pPr lvl="3">
              <a:buFont typeface="Arial"/>
              <a:buChar char="•"/>
            </a:pPr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3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539115"/>
            <a:ext cx="6629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July 2009 – Sept 2010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76400"/>
            <a:ext cx="86868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Started to work together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Set realistic expectations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Communicated these expectations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Suspended training, until the system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was ready.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Remained flexible</a:t>
            </a:r>
          </a:p>
        </p:txBody>
      </p:sp>
    </p:spTree>
    <p:extLst>
      <p:ext uri="{BB962C8B-B14F-4D97-AF65-F5344CB8AC3E}">
        <p14:creationId xmlns:p14="http://schemas.microsoft.com/office/powerpoint/2010/main" xmlns="" val="33189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533400"/>
            <a:ext cx="38862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September 2010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88842"/>
            <a:ext cx="4648200" cy="406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Attempted 3 times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3</a:t>
            </a:r>
            <a:r>
              <a:rPr lang="en-US" sz="4000" baseline="30000" dirty="0" smtClean="0">
                <a:solidFill>
                  <a:prstClr val="black"/>
                </a:solidFill>
              </a:rPr>
              <a:t>rd</a:t>
            </a:r>
            <a:r>
              <a:rPr lang="en-US" sz="4000" dirty="0" smtClean="0">
                <a:solidFill>
                  <a:prstClr val="black"/>
                </a:solidFill>
              </a:rPr>
              <a:t> time successful</a:t>
            </a:r>
            <a:br>
              <a:rPr lang="en-US" sz="4000" dirty="0" smtClean="0">
                <a:solidFill>
                  <a:prstClr val="black"/>
                </a:solidFill>
              </a:rPr>
            </a:br>
            <a:endParaRPr lang="en-US" sz="4000" dirty="0" smtClean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Staggered launch</a:t>
            </a:r>
          </a:p>
          <a:p>
            <a:pPr>
              <a:buFont typeface="Arial"/>
              <a:buChar char="•"/>
            </a:pPr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spaceshut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676400"/>
            <a:ext cx="3887093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3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2629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Only 2 academic departments are </a:t>
            </a:r>
            <a:r>
              <a:rPr lang="en-US" sz="2800" b="1" dirty="0" smtClean="0">
                <a:solidFill>
                  <a:prstClr val="black"/>
                </a:solidFill>
              </a:rPr>
              <a:t>not </a:t>
            </a:r>
            <a:r>
              <a:rPr lang="en-US" sz="2800" dirty="0" smtClean="0">
                <a:solidFill>
                  <a:prstClr val="black"/>
                </a:solidFill>
              </a:rPr>
              <a:t>on the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</a:rPr>
              <a:t>Drupal</a:t>
            </a:r>
            <a:r>
              <a:rPr lang="en-US" sz="2800" dirty="0" smtClean="0">
                <a:solidFill>
                  <a:prstClr val="black"/>
                </a:solidFill>
              </a:rPr>
              <a:t> system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99% administrative departments are on the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</a:rPr>
              <a:t>Drupal</a:t>
            </a:r>
            <a:r>
              <a:rPr lang="en-US" sz="2800" dirty="0" smtClean="0">
                <a:solidFill>
                  <a:prstClr val="black"/>
                </a:solidFill>
              </a:rPr>
              <a:t> system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Research and conference sites keep popping up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 and moving over to the </a:t>
            </a:r>
            <a:r>
              <a:rPr lang="en-US" sz="2800" dirty="0" err="1" smtClean="0">
                <a:solidFill>
                  <a:prstClr val="black"/>
                </a:solidFill>
              </a:rPr>
              <a:t>Drupal</a:t>
            </a:r>
            <a:r>
              <a:rPr lang="en-US" sz="2800" dirty="0" smtClean="0">
                <a:solidFill>
                  <a:prstClr val="black"/>
                </a:solidFill>
              </a:rPr>
              <a:t> system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Trained and/or re-trained approximately 100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  members of the Brock community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Over 800 support tickets came into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  Marketing/Communications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462915"/>
            <a:ext cx="38862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Since the launch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rupal_koola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752600"/>
            <a:ext cx="5080000" cy="45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196752"/>
            <a:ext cx="7488832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Today’s Issues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1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8087816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Today’s issues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need to tweak templates (AODA)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improve calendaring and events 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security and customization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build on functionality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mobility</a:t>
            </a:r>
            <a:br>
              <a:rPr lang="en-US" sz="4000" dirty="0" smtClean="0">
                <a:solidFill>
                  <a:prstClr val="black"/>
                </a:solidFill>
              </a:rPr>
            </a:br>
            <a:endParaRPr lang="en-US" sz="4000" dirty="0" smtClean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work with content providers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1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fil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133600"/>
            <a:ext cx="3352800" cy="4470400"/>
          </a:xfrm>
          <a:prstGeom prst="rect">
            <a:avLst/>
          </a:prstGeom>
        </p:spPr>
      </p:pic>
      <p:pic>
        <p:nvPicPr>
          <p:cNvPr id="6" name="Picture 5" descr="profil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2133600"/>
            <a:ext cx="3350325" cy="4451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457200"/>
            <a:ext cx="3581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Our brand…….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5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8087816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Lessons learned: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Need a </a:t>
            </a:r>
            <a:r>
              <a:rPr lang="en-US" sz="4000" dirty="0" err="1" smtClean="0">
                <a:solidFill>
                  <a:prstClr val="black"/>
                </a:solidFill>
              </a:rPr>
              <a:t>champion(s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Good Project Management</a:t>
            </a:r>
          </a:p>
          <a:p>
            <a:pPr lvl="2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communication</a:t>
            </a:r>
          </a:p>
          <a:p>
            <a:pPr lvl="2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expectation</a:t>
            </a:r>
          </a:p>
          <a:p>
            <a:pPr lvl="2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documentation</a:t>
            </a:r>
          </a:p>
          <a:p>
            <a:pPr lvl="1"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 Prepare to support it after it’s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implemented.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76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Planning and implementation: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Background</a:t>
            </a: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977900" y="2540000"/>
            <a:ext cx="7493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Home-grown CMS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Over 650 websites: majority of University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University community need for new/improved functionality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Need for modern, sustainable platform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Time for a design refresh</a:t>
            </a:r>
          </a:p>
        </p:txBody>
      </p:sp>
    </p:spTree>
    <p:extLst>
      <p:ext uri="{BB962C8B-B14F-4D97-AF65-F5344CB8AC3E}">
        <p14:creationId xmlns:p14="http://schemas.microsoft.com/office/powerpoint/2010/main" xmlns="" val="373380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Planning and implementation: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Starting on the path to Drupal</a:t>
            </a:r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977900" y="2540000"/>
            <a:ext cx="7493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The selection process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Moving in before the plumbing is finished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Piloting the project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Involvement with Drupal community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48293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Planning and implementation: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Goals and objectives</a:t>
            </a:r>
          </a:p>
        </p:txBody>
      </p:sp>
      <p:sp>
        <p:nvSpPr>
          <p:cNvPr id="29701" name="Rectangle 4"/>
          <p:cNvSpPr>
            <a:spLocks/>
          </p:cNvSpPr>
          <p:nvPr/>
        </p:nvSpPr>
        <p:spPr bwMode="auto">
          <a:xfrm>
            <a:off x="977900" y="2540000"/>
            <a:ext cx="749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Build new platform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Redesign the interface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Make content management easier for 1,200 editors/site managers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Improve usability for end users</a:t>
            </a:r>
          </a:p>
          <a:p>
            <a:pPr marL="215900" indent="-215900" algn="l"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Increase agility/responsiveness to emerging trends</a:t>
            </a:r>
          </a:p>
        </p:txBody>
      </p:sp>
    </p:spTree>
    <p:extLst>
      <p:ext uri="{BB962C8B-B14F-4D97-AF65-F5344CB8AC3E}">
        <p14:creationId xmlns:p14="http://schemas.microsoft.com/office/powerpoint/2010/main" xmlns="" val="245543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Planning and implementation: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The migration plan</a:t>
            </a:r>
          </a:p>
        </p:txBody>
      </p:sp>
      <p:sp>
        <p:nvSpPr>
          <p:cNvPr id="30725" name="Rectangle 4"/>
          <p:cNvSpPr>
            <a:spLocks/>
          </p:cNvSpPr>
          <p:nvPr/>
        </p:nvSpPr>
        <p:spPr bwMode="auto">
          <a:xfrm>
            <a:off x="977900" y="2540000"/>
            <a:ext cx="7493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Move 650 websites: Oct. 2010 — Dec. 2011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Communications plan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Just-in-time training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Calibri" pitchFamily="34" charset="0"/>
              </a:rPr>
              <a:t>‘</a:t>
            </a:r>
            <a:r>
              <a:rPr lang="en-US" altLang="ja-JP" sz="28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8-step</a:t>
            </a:r>
            <a:r>
              <a:rPr lang="ja-JP" altLang="en-US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Calibri" pitchFamily="34" charset="0"/>
              </a:rPr>
              <a:t>’</a:t>
            </a:r>
            <a:r>
              <a:rPr lang="en-US" altLang="ja-JP" sz="28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migration process</a:t>
            </a:r>
          </a:p>
          <a:p>
            <a:pPr marL="215900" indent="-215900" algn="l"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Schedules and timelines</a:t>
            </a:r>
          </a:p>
        </p:txBody>
      </p:sp>
    </p:spTree>
    <p:extLst>
      <p:ext uri="{BB962C8B-B14F-4D97-AF65-F5344CB8AC3E}">
        <p14:creationId xmlns:p14="http://schemas.microsoft.com/office/powerpoint/2010/main" xmlns="" val="190382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Planning and implementation: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The roll out</a:t>
            </a:r>
          </a:p>
        </p:txBody>
      </p:sp>
      <p:sp>
        <p:nvSpPr>
          <p:cNvPr id="31749" name="Rectangle 4"/>
          <p:cNvSpPr>
            <a:spLocks/>
          </p:cNvSpPr>
          <p:nvPr/>
        </p:nvSpPr>
        <p:spPr bwMode="auto">
          <a:xfrm>
            <a:off x="977900" y="2540000"/>
            <a:ext cx="7493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Testing the migration tools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Site managers vs. Student workers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Support for rebuilding applications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Issues</a:t>
            </a:r>
          </a:p>
          <a:p>
            <a:pPr marL="215900" indent="-215900" algn="l"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Progress:</a:t>
            </a:r>
          </a:p>
          <a:p>
            <a:pPr marL="901700" lvl="1" indent="-215900"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194 sites migrated</a:t>
            </a:r>
          </a:p>
          <a:p>
            <a:pPr marL="901700" lvl="1" indent="-215900"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250 site managers/editors trained</a:t>
            </a:r>
          </a:p>
          <a:p>
            <a:pPr marL="901700" lvl="1" indent="-215900"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90% of site owners contacted</a:t>
            </a:r>
          </a:p>
        </p:txBody>
      </p:sp>
    </p:spTree>
    <p:extLst>
      <p:ext uri="{BB962C8B-B14F-4D97-AF65-F5344CB8AC3E}">
        <p14:creationId xmlns:p14="http://schemas.microsoft.com/office/powerpoint/2010/main" xmlns="" val="227147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Technical choices and considerations: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Choices that affect site mgrs/editors</a:t>
            </a:r>
          </a:p>
        </p:txBody>
      </p:sp>
      <p:sp>
        <p:nvSpPr>
          <p:cNvPr id="32773" name="Rectangle 4"/>
          <p:cNvSpPr>
            <a:spLocks/>
          </p:cNvSpPr>
          <p:nvPr/>
        </p:nvSpPr>
        <p:spPr bwMode="auto">
          <a:xfrm>
            <a:off x="977900" y="2540000"/>
            <a:ext cx="749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Consistency vs. Individual Branding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Flexibility vs. Conformity to Visual Identity Guidelines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WYSIWYG vs. Sound Mark-up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Flexible Layouts: blocks, WYSIWYG Template module</a:t>
            </a:r>
          </a:p>
          <a:p>
            <a:pPr marL="215900" indent="-215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Individual Need vs. Generalized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91238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Technical choices and considerations: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Managing themes and sub-themes</a:t>
            </a:r>
          </a:p>
        </p:txBody>
      </p:sp>
      <p:sp>
        <p:nvSpPr>
          <p:cNvPr id="33797" name="Rectangle 4"/>
          <p:cNvSpPr>
            <a:spLocks/>
          </p:cNvSpPr>
          <p:nvPr/>
        </p:nvSpPr>
        <p:spPr bwMode="auto">
          <a:xfrm>
            <a:off x="977900" y="2540000"/>
            <a:ext cx="7493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Legacy system: 150+ templates 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Drupal: A single primary theme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Sub-themes: rarely used to ensure sustainability</a:t>
            </a:r>
          </a:p>
          <a:p>
            <a:pPr marL="215900" indent="-215900" algn="l"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Stringent guidelines for working with external designers: </a:t>
            </a: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  <a:hlinkClick r:id="rId4"/>
              </a:rPr>
              <a:t>http://www.mcgill.ca/wms/wms-development</a:t>
            </a:r>
            <a:endParaRPr lang="en-US" sz="280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85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Technical choices and considerations: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Architecture and development</a:t>
            </a:r>
          </a:p>
        </p:txBody>
      </p:sp>
      <p:sp>
        <p:nvSpPr>
          <p:cNvPr id="34821" name="Rectangle 4"/>
          <p:cNvSpPr>
            <a:spLocks/>
          </p:cNvSpPr>
          <p:nvPr/>
        </p:nvSpPr>
        <p:spPr bwMode="auto">
          <a:xfrm>
            <a:off x="977900" y="2540000"/>
            <a:ext cx="749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Hardware: servers and load balancer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PostgreSQL vs MySQL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Multisite vs. OG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Multisite management: Drush, Multisite Manager and Features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Solr for 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116339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Technical choices and considerations: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Choosing the best solutions</a:t>
            </a:r>
          </a:p>
        </p:txBody>
      </p:sp>
      <p:sp>
        <p:nvSpPr>
          <p:cNvPr id="35845" name="Rectangle 4"/>
          <p:cNvSpPr>
            <a:spLocks/>
          </p:cNvSpPr>
          <p:nvPr/>
        </p:nvSpPr>
        <p:spPr bwMode="auto">
          <a:xfrm>
            <a:off x="977900" y="2540000"/>
            <a:ext cx="7493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Modules vs. configuration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Configuration: code vs. database</a:t>
            </a:r>
          </a:p>
          <a:p>
            <a:pPr marL="215900" indent="-215900" algn="l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Contributed  modules vs. custom modules</a:t>
            </a:r>
          </a:p>
          <a:p>
            <a:pPr marL="215900" indent="-215900" algn="l"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Selection criteria: 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User requirements, design aesthetics, user experience, accessibility, security, sustainability, longevity, standards compliance, Drupal support, hardware considerations.</a:t>
            </a:r>
          </a:p>
          <a:p>
            <a:pPr marL="673100" lvl="1" indent="-215900" algn="l">
              <a:spcBef>
                <a:spcPts val="10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endParaRPr lang="en-US" sz="160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5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sbdrup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057400"/>
            <a:ext cx="6070600" cy="45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33400"/>
            <a:ext cx="58674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Didn’t make the cut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7325"/>
            <a:ext cx="15033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1788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/>
          </p:cNvSpPr>
          <p:nvPr/>
        </p:nvSpPr>
        <p:spPr bwMode="auto">
          <a:xfrm>
            <a:off x="952500" y="1320800"/>
            <a:ext cx="7505700" cy="1028700"/>
          </a:xfrm>
          <a:prstGeom prst="rect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Technical choices and considerations:</a:t>
            </a:r>
          </a:p>
          <a:p>
            <a:pPr algn="l"/>
            <a:r>
              <a:rPr lang="en-US"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Moving forward: Drupal 6 to Drupal 7</a:t>
            </a:r>
          </a:p>
        </p:txBody>
      </p:sp>
      <p:sp>
        <p:nvSpPr>
          <p:cNvPr id="36869" name="Rectangle 4"/>
          <p:cNvSpPr>
            <a:spLocks/>
          </p:cNvSpPr>
          <p:nvPr/>
        </p:nvSpPr>
        <p:spPr bwMode="auto">
          <a:xfrm>
            <a:off x="977900" y="2540000"/>
            <a:ext cx="7493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en-US"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Considerations in establishing a timeline: 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Upgrade process: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Complicated currently — waiting may yield improved solutions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Resources: 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Working at capacity with the main migration</a:t>
            </a:r>
            <a:endParaRPr lang="en-US" sz="1700">
              <a:solidFill>
                <a:schemeClr val="tx1"/>
              </a:solidFill>
              <a:latin typeface="Calibri Bold" charset="0"/>
              <a:ea typeface="MS PGothic" pitchFamily="34" charset="-128"/>
              <a:sym typeface="Calibri Bold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State of contrib modules: 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Some will still be in alpha or beta</a:t>
            </a:r>
            <a:endParaRPr lang="en-US" sz="1700">
              <a:solidFill>
                <a:schemeClr val="tx1"/>
              </a:solidFill>
              <a:latin typeface="Calibri Bold" charset="0"/>
              <a:ea typeface="MS PGothic" pitchFamily="34" charset="-128"/>
              <a:sym typeface="Calibri Bold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Drupal 6 end-of-life: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Could be as soon as late 2012</a:t>
            </a:r>
            <a:endParaRPr lang="en-US" sz="1700">
              <a:solidFill>
                <a:schemeClr val="tx1"/>
              </a:solidFill>
              <a:latin typeface="Calibri Bold" charset="0"/>
              <a:ea typeface="MS PGothic" pitchFamily="34" charset="-128"/>
              <a:sym typeface="Calibri Bold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Faculty and staff: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Users will react badly to doing another migration so soon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Old resources/applications: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Build in D6 and then port again to D7?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External resources:</a:t>
            </a: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</a:t>
            </a:r>
          </a:p>
          <a:p>
            <a:pPr marL="901700" lvl="1" indent="-215900"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Creation/testing of migration tools could be farmed out...</a:t>
            </a:r>
          </a:p>
          <a:p>
            <a:pPr marL="901700" lvl="1" indent="-215900" algn="l">
              <a:lnSpc>
                <a:spcPct val="90000"/>
              </a:lnSpc>
              <a:spcBef>
                <a:spcPts val="1000"/>
              </a:spcBef>
              <a:buSzPct val="100000"/>
              <a:buFont typeface="Calibri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Replication of current toolset in D7 is best handled internally</a:t>
            </a:r>
          </a:p>
        </p:txBody>
      </p:sp>
    </p:spTree>
    <p:extLst>
      <p:ext uri="{BB962C8B-B14F-4D97-AF65-F5344CB8AC3E}">
        <p14:creationId xmlns:p14="http://schemas.microsoft.com/office/powerpoint/2010/main" xmlns="" val="10604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Implementing </a:t>
            </a:r>
            <a:r>
              <a:rPr lang="en-US" dirty="0" err="1" smtClean="0"/>
              <a:t>Drupal</a:t>
            </a: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CANHEIT 2011</a:t>
            </a:r>
          </a:p>
          <a:p>
            <a:pPr eaLnBrk="1" hangingPunct="1"/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5939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Eva Grabinski</a:t>
            </a:r>
          </a:p>
          <a:p>
            <a:pPr marL="0" indent="0">
              <a:buNone/>
            </a:pPr>
            <a:r>
              <a:rPr lang="en-CA" sz="2800" dirty="0" smtClean="0"/>
              <a:t>Web CMS Project Lead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dirty="0" smtClean="0"/>
              <a:t>Kris Olafson</a:t>
            </a:r>
            <a:endParaRPr lang="en-CA" dirty="0"/>
          </a:p>
          <a:p>
            <a:pPr marL="0" indent="0">
              <a:buNone/>
            </a:pPr>
            <a:r>
              <a:rPr lang="en-CA" sz="2800" dirty="0" smtClean="0"/>
              <a:t>Lead Web Developer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802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Implementing </a:t>
            </a:r>
            <a:r>
              <a:rPr lang="en-CA" dirty="0" err="1" smtClean="0"/>
              <a:t>Drupal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032966" cy="314327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12" y="4457720"/>
            <a:ext cx="355600" cy="24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62470" y="2488758"/>
            <a:ext cx="1478942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2470" y="2615979"/>
            <a:ext cx="465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 smtClean="0">
                <a:solidFill>
                  <a:prstClr val="black"/>
                </a:solidFill>
                <a:ea typeface="ＭＳ Ｐゴシック" charset="-128"/>
              </a:rPr>
              <a:t>So, you’re going with </a:t>
            </a:r>
            <a:r>
              <a:rPr lang="en-CA" sz="2400" b="1" dirty="0" err="1" smtClean="0">
                <a:solidFill>
                  <a:prstClr val="black"/>
                </a:solidFill>
                <a:ea typeface="ＭＳ Ｐゴシック" charset="-128"/>
              </a:rPr>
              <a:t>Drupal</a:t>
            </a:r>
            <a:r>
              <a:rPr lang="en-CA" sz="2400" b="1" dirty="0" smtClean="0">
                <a:solidFill>
                  <a:prstClr val="black"/>
                </a:solidFill>
                <a:ea typeface="ＭＳ Ｐゴシック" charset="-128"/>
              </a:rPr>
              <a:t>. Now what?</a:t>
            </a:r>
            <a:endParaRPr lang="en-CA" sz="2400" b="1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1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Software development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Important to recognize that implementing </a:t>
            </a:r>
            <a:r>
              <a:rPr lang="en-CA" dirty="0" err="1" smtClean="0"/>
              <a:t>Drupal</a:t>
            </a:r>
            <a:r>
              <a:rPr lang="en-CA" dirty="0" smtClean="0"/>
              <a:t> is a software development project.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i="1" dirty="0" smtClean="0">
                <a:solidFill>
                  <a:schemeClr val="tx2">
                    <a:lumMod val="75000"/>
                  </a:schemeClr>
                </a:solidFill>
              </a:rPr>
              <a:t>"Realize too that if you invest in a CMS, you’re now in the software business ...” </a:t>
            </a:r>
          </a:p>
          <a:p>
            <a:pPr>
              <a:buNone/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	– the CMS Myth </a:t>
            </a:r>
            <a:r>
              <a:rPr lang="en-CA" dirty="0" smtClean="0">
                <a:hlinkClick r:id="rId3"/>
              </a:rPr>
              <a:t>http://bit.ly/dZa6vu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8863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Agile project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Adopted agile PM methodology</a:t>
            </a:r>
          </a:p>
          <a:p>
            <a:r>
              <a:rPr lang="en-CA" dirty="0" smtClean="0"/>
              <a:t>Focus on the CMS as a product</a:t>
            </a:r>
          </a:p>
          <a:p>
            <a:r>
              <a:rPr lang="en-CA" dirty="0" smtClean="0"/>
              <a:t>Define features, releases, sprints/iterations</a:t>
            </a:r>
          </a:p>
          <a:p>
            <a:r>
              <a:rPr lang="en-CA" dirty="0" smtClean="0"/>
              <a:t>Training in agile PM</a:t>
            </a:r>
          </a:p>
          <a:p>
            <a:r>
              <a:rPr lang="en-CA" dirty="0" smtClean="0"/>
              <a:t>Using </a:t>
            </a:r>
            <a:r>
              <a:rPr lang="en-CA" dirty="0" err="1" smtClean="0"/>
              <a:t>VersionOne</a:t>
            </a:r>
            <a:r>
              <a:rPr lang="en-CA" dirty="0" smtClean="0"/>
              <a:t> as PM tool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3351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Team roles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93474"/>
            <a:ext cx="8229600" cy="4075113"/>
          </a:xfrm>
        </p:spPr>
        <p:txBody>
          <a:bodyPr/>
          <a:lstStyle/>
          <a:p>
            <a:r>
              <a:rPr lang="en-CA" sz="2800" dirty="0" smtClean="0"/>
              <a:t>Project lead &amp; manager (1)</a:t>
            </a:r>
          </a:p>
          <a:p>
            <a:r>
              <a:rPr lang="en-CA" sz="2800" dirty="0" smtClean="0"/>
              <a:t>Lead developer (1)</a:t>
            </a:r>
          </a:p>
          <a:p>
            <a:r>
              <a:rPr lang="en-CA" sz="2800" dirty="0" smtClean="0"/>
              <a:t>Backend developer (2)</a:t>
            </a:r>
          </a:p>
          <a:p>
            <a:r>
              <a:rPr lang="en-CA" sz="2800" dirty="0" smtClean="0"/>
              <a:t>Frontend developer (2)</a:t>
            </a:r>
          </a:p>
          <a:p>
            <a:r>
              <a:rPr lang="en-CA" sz="2800" dirty="0" smtClean="0"/>
              <a:t>System administrator (1)</a:t>
            </a:r>
          </a:p>
          <a:p>
            <a:r>
              <a:rPr lang="en-CA" sz="2800" dirty="0" smtClean="0"/>
              <a:t>Training-support UI lead (1)</a:t>
            </a:r>
          </a:p>
          <a:p>
            <a:r>
              <a:rPr lang="en-CA" sz="2800" dirty="0" smtClean="0"/>
              <a:t>Training-support specialist (1)</a:t>
            </a:r>
          </a:p>
          <a:p>
            <a:r>
              <a:rPr lang="en-CA" sz="2800" dirty="0" smtClean="0"/>
              <a:t>Accessibility expert (1)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961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timelines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376"/>
            <a:ext cx="8229600" cy="4075113"/>
          </a:xfrm>
        </p:spPr>
        <p:txBody>
          <a:bodyPr/>
          <a:lstStyle/>
          <a:p>
            <a:r>
              <a:rPr lang="en-CA" dirty="0" smtClean="0"/>
              <a:t>Pilot project Sep 2010-2011</a:t>
            </a:r>
          </a:p>
          <a:p>
            <a:pPr lvl="1"/>
            <a:r>
              <a:rPr lang="en-CA" sz="1800" dirty="0" smtClean="0"/>
              <a:t>Developed internal expertise in </a:t>
            </a:r>
            <a:r>
              <a:rPr lang="en-CA" sz="1800" dirty="0" err="1" smtClean="0"/>
              <a:t>Drupal</a:t>
            </a:r>
            <a:endParaRPr lang="en-CA" sz="1800" dirty="0" smtClean="0"/>
          </a:p>
          <a:p>
            <a:pPr lvl="1"/>
            <a:r>
              <a:rPr lang="en-CA" sz="1800" dirty="0" smtClean="0"/>
              <a:t>Created/creating some pilot &amp; prototype websites</a:t>
            </a:r>
          </a:p>
          <a:p>
            <a:pPr lvl="1"/>
            <a:r>
              <a:rPr lang="en-CA" sz="1800" dirty="0" smtClean="0"/>
              <a:t>First CMS product release Sep 2011</a:t>
            </a:r>
          </a:p>
          <a:p>
            <a:r>
              <a:rPr lang="en-CA" dirty="0" smtClean="0"/>
              <a:t>Early adopters Sep 2011 – Dec 2011</a:t>
            </a:r>
          </a:p>
          <a:p>
            <a:pPr lvl="1"/>
            <a:r>
              <a:rPr lang="en-CA" sz="1800" dirty="0" smtClean="0"/>
              <a:t>Waterloo main site</a:t>
            </a:r>
          </a:p>
          <a:p>
            <a:pPr lvl="1"/>
            <a:r>
              <a:rPr lang="en-CA" sz="1800" dirty="0" smtClean="0"/>
              <a:t>One to two faculty sites (aiming for 2)</a:t>
            </a:r>
          </a:p>
          <a:p>
            <a:pPr lvl="1"/>
            <a:r>
              <a:rPr lang="en-CA" sz="1800" dirty="0" smtClean="0"/>
              <a:t>One academic support unit site</a:t>
            </a:r>
          </a:p>
          <a:p>
            <a:pPr lvl="1"/>
            <a:r>
              <a:rPr lang="en-CA" sz="1800" dirty="0" smtClean="0"/>
              <a:t>Training and support site</a:t>
            </a:r>
          </a:p>
          <a:p>
            <a:r>
              <a:rPr lang="en-CA" dirty="0" smtClean="0"/>
              <a:t>Higher-pace rollout Jan 2012+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642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 interface (UI)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498" y="2782888"/>
            <a:ext cx="3877281" cy="3091930"/>
          </a:xfrm>
        </p:spPr>
        <p:txBody>
          <a:bodyPr/>
          <a:lstStyle/>
          <a:p>
            <a:r>
              <a:rPr lang="en-CA" sz="2400" dirty="0" smtClean="0"/>
              <a:t>Created mock-ups of content types</a:t>
            </a:r>
          </a:p>
          <a:p>
            <a:r>
              <a:rPr lang="en-CA" sz="2400" dirty="0" smtClean="0"/>
              <a:t>Assessing usability &amp; accessibility</a:t>
            </a:r>
          </a:p>
          <a:p>
            <a:r>
              <a:rPr lang="en-CA" sz="2400" dirty="0" smtClean="0"/>
              <a:t>Performing end-user testing (testing plans and testing protocols)</a:t>
            </a:r>
            <a:endParaRPr lang="en-CA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32" y="1725426"/>
            <a:ext cx="4016403" cy="40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83498" y="1435369"/>
            <a:ext cx="3275937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/>
                </a:solidFill>
                <a:ea typeface="ＭＳ Ｐゴシック" charset="-128"/>
              </a:rPr>
              <a:t>UI critical to success!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CA" dirty="0" smtClean="0">
                <a:solidFill>
                  <a:srgbClr val="FFFFFF"/>
                </a:solidFill>
                <a:ea typeface="ＭＳ Ｐゴシック" charset="-128"/>
              </a:rPr>
              <a:t> Number of users ~ 1000+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CA" dirty="0" smtClean="0">
                <a:solidFill>
                  <a:srgbClr val="FFFFFF"/>
                </a:solidFill>
                <a:ea typeface="ＭＳ Ｐゴシック" charset="-128"/>
              </a:rPr>
              <a:t> Critical to adoption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CA" dirty="0" smtClean="0">
                <a:solidFill>
                  <a:srgbClr val="FFFFFF"/>
                </a:solidFill>
                <a:ea typeface="ＭＳ Ｐゴシック" charset="-128"/>
              </a:rPr>
              <a:t> Eases training &amp; support</a:t>
            </a:r>
          </a:p>
        </p:txBody>
      </p:sp>
    </p:spTree>
    <p:extLst>
      <p:ext uri="{BB962C8B-B14F-4D97-AF65-F5344CB8AC3E}">
        <p14:creationId xmlns:p14="http://schemas.microsoft.com/office/powerpoint/2010/main" xmlns="" val="604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consultants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Lessons learned by other universities</a:t>
            </a:r>
          </a:p>
          <a:p>
            <a:r>
              <a:rPr lang="en-CA" dirty="0" smtClean="0"/>
              <a:t>Focus on developing internal expertise</a:t>
            </a:r>
          </a:p>
          <a:p>
            <a:r>
              <a:rPr lang="en-CA" dirty="0" smtClean="0"/>
              <a:t>Potential performance optimization consulting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9017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oma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847850"/>
            <a:ext cx="6729581" cy="516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457200"/>
            <a:ext cx="51816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In the beginning…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4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Lullabot</a:t>
            </a:r>
            <a:r>
              <a:rPr lang="en-CA" dirty="0" smtClean="0"/>
              <a:t> training videos</a:t>
            </a:r>
          </a:p>
          <a:p>
            <a:r>
              <a:rPr lang="en-CA" dirty="0" err="1" smtClean="0"/>
              <a:t>Drupalcon</a:t>
            </a:r>
            <a:endParaRPr lang="en-CA" dirty="0" smtClean="0"/>
          </a:p>
          <a:p>
            <a:r>
              <a:rPr lang="en-CA" dirty="0" err="1" smtClean="0"/>
              <a:t>DrupalCamps</a:t>
            </a:r>
            <a:endParaRPr lang="en-CA" dirty="0" smtClean="0"/>
          </a:p>
          <a:p>
            <a:r>
              <a:rPr lang="en-CA" dirty="0"/>
              <a:t>O</a:t>
            </a:r>
            <a:r>
              <a:rPr lang="en-CA" dirty="0" smtClean="0"/>
              <a:t>ther universities</a:t>
            </a:r>
          </a:p>
          <a:p>
            <a:pPr lvl="1"/>
            <a:r>
              <a:rPr lang="en-CA" dirty="0" smtClean="0"/>
              <a:t>IRC (irc.freenode.net #</a:t>
            </a:r>
            <a:r>
              <a:rPr lang="en-CA" dirty="0" err="1" smtClean="0"/>
              <a:t>drupal-highered</a:t>
            </a:r>
            <a:r>
              <a:rPr lang="en-CA" dirty="0" smtClean="0"/>
              <a:t>)</a:t>
            </a:r>
          </a:p>
          <a:p>
            <a:r>
              <a:rPr lang="en-CA" dirty="0" smtClean="0"/>
              <a:t>Local Drupal user groups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647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670"/>
            <a:ext cx="8229600" cy="4075113"/>
          </a:xfrm>
        </p:spPr>
        <p:txBody>
          <a:bodyPr/>
          <a:lstStyle/>
          <a:p>
            <a:r>
              <a:rPr lang="en-CA" dirty="0" smtClean="0"/>
              <a:t>Moving from de-centralized to centralized</a:t>
            </a:r>
          </a:p>
          <a:p>
            <a:r>
              <a:rPr lang="en-CA" dirty="0" smtClean="0"/>
              <a:t>Supporting transition from tools A to B – migration &amp; support for both</a:t>
            </a:r>
          </a:p>
          <a:p>
            <a:r>
              <a:rPr lang="en-CA" dirty="0" smtClean="0"/>
              <a:t>Conveying content types vs. web pages</a:t>
            </a:r>
          </a:p>
          <a:p>
            <a:r>
              <a:rPr lang="en-CA" dirty="0" smtClean="0"/>
              <a:t>Technology as solution to content woes</a:t>
            </a:r>
          </a:p>
          <a:p>
            <a:r>
              <a:rPr lang="en-CA" dirty="0" smtClean="0"/>
              <a:t>Areas eager to move into a CMS quickly - requires significant time-and-resource investment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782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Tips and lessons learned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817"/>
            <a:ext cx="8229600" cy="4075113"/>
          </a:xfrm>
        </p:spPr>
        <p:txBody>
          <a:bodyPr/>
          <a:lstStyle/>
          <a:p>
            <a:r>
              <a:rPr lang="en-CA" dirty="0" smtClean="0"/>
              <a:t>Communicate with other universities</a:t>
            </a:r>
          </a:p>
          <a:p>
            <a:r>
              <a:rPr lang="en-CA" dirty="0" smtClean="0"/>
              <a:t>Treat implementation as software project</a:t>
            </a:r>
          </a:p>
          <a:p>
            <a:r>
              <a:rPr lang="en-CA" dirty="0" smtClean="0"/>
              <a:t>Order: usability; wireframes; CMS; design</a:t>
            </a:r>
          </a:p>
          <a:p>
            <a:r>
              <a:rPr lang="en-CA" dirty="0" smtClean="0"/>
              <a:t>There is lots of design &amp; </a:t>
            </a:r>
            <a:r>
              <a:rPr lang="en-CA" dirty="0" err="1" smtClean="0"/>
              <a:t>theming</a:t>
            </a:r>
            <a:r>
              <a:rPr lang="en-CA" dirty="0" smtClean="0"/>
              <a:t> work -well after new design concept delivered</a:t>
            </a:r>
          </a:p>
          <a:p>
            <a:r>
              <a:rPr lang="en-CA" dirty="0" smtClean="0"/>
              <a:t>Caution about thinking </a:t>
            </a:r>
            <a:r>
              <a:rPr lang="en-CA" dirty="0" err="1" smtClean="0"/>
              <a:t>Drupal</a:t>
            </a:r>
            <a:r>
              <a:rPr lang="en-CA" dirty="0" smtClean="0"/>
              <a:t> is easy – there is a significant learning curve for large implementations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941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brief </a:t>
            </a:r>
            <a:r>
              <a:rPr lang="en-CA" dirty="0"/>
              <a:t>h</a:t>
            </a:r>
            <a:r>
              <a:rPr lang="en-CA" dirty="0" smtClean="0"/>
              <a:t>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Began working with Drupal 6 under Red Hat Enterprise Linux 5.6 </a:t>
            </a:r>
          </a:p>
          <a:p>
            <a:endParaRPr lang="en-CA" sz="800" dirty="0" smtClean="0"/>
          </a:p>
          <a:p>
            <a:r>
              <a:rPr lang="en-CA" sz="2800" dirty="0" smtClean="0"/>
              <a:t>Moved to Drupal 7 under Red Hat 6.0 in January</a:t>
            </a:r>
          </a:p>
          <a:p>
            <a:endParaRPr lang="en-CA" sz="800" dirty="0" smtClean="0"/>
          </a:p>
          <a:p>
            <a:r>
              <a:rPr lang="en-CA" sz="2800" dirty="0" smtClean="0"/>
              <a:t>Drupal 7 was still in beta when we started work, so we learned the ropes in version 6 as it was considerably more stable at the time</a:t>
            </a:r>
          </a:p>
        </p:txBody>
      </p:sp>
    </p:spTree>
    <p:extLst>
      <p:ext uri="{BB962C8B-B14F-4D97-AF65-F5344CB8AC3E}">
        <p14:creationId xmlns:p14="http://schemas.microsoft.com/office/powerpoint/2010/main" xmlns="" val="12903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move to Drupal 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500" dirty="0" smtClean="0"/>
              <a:t>Major UI improvements</a:t>
            </a:r>
          </a:p>
          <a:p>
            <a:pPr marL="0" indent="0">
              <a:buNone/>
            </a:pPr>
            <a:endParaRPr lang="en-CA" sz="800" dirty="0" smtClean="0"/>
          </a:p>
          <a:p>
            <a:r>
              <a:rPr lang="en-CA" sz="2500" dirty="0" smtClean="0"/>
              <a:t>Support for Drupal 6 contributed modules will slow down or stop in favour of Drupal 7 modules</a:t>
            </a:r>
          </a:p>
          <a:p>
            <a:pPr lvl="1"/>
            <a:r>
              <a:rPr lang="en-CA" sz="2100" dirty="0" smtClean="0"/>
              <a:t>Many new contributed modules will be Drupal 7 only</a:t>
            </a:r>
          </a:p>
          <a:p>
            <a:pPr lvl="1"/>
            <a:endParaRPr lang="en-CA" sz="800" dirty="0"/>
          </a:p>
          <a:p>
            <a:r>
              <a:rPr lang="en-CA" sz="2500" dirty="0" err="1"/>
              <a:t>RDFa</a:t>
            </a:r>
            <a:r>
              <a:rPr lang="en-CA" sz="2500" dirty="0"/>
              <a:t> supported in Drupal </a:t>
            </a:r>
            <a:r>
              <a:rPr lang="en-CA" sz="2500" dirty="0" smtClean="0"/>
              <a:t>7 core</a:t>
            </a:r>
          </a:p>
          <a:p>
            <a:pPr lvl="1"/>
            <a:endParaRPr lang="en-CA" sz="800" dirty="0"/>
          </a:p>
          <a:p>
            <a:r>
              <a:rPr lang="en-CA" sz="2500" dirty="0" smtClean="0"/>
              <a:t>Database improvements (master/slave replication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6102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500" dirty="0" smtClean="0"/>
              <a:t>Mostly virtual machines</a:t>
            </a:r>
          </a:p>
          <a:p>
            <a:pPr marL="0" indent="0">
              <a:buNone/>
            </a:pPr>
            <a:endParaRPr lang="en-CA" sz="800" dirty="0" smtClean="0"/>
          </a:p>
          <a:p>
            <a:pPr marL="457200" lvl="1" indent="0">
              <a:buNone/>
            </a:pPr>
            <a:r>
              <a:rPr lang="en-CA" sz="2500" b="1" dirty="0" smtClean="0"/>
              <a:t>Sandbox</a:t>
            </a:r>
            <a:r>
              <a:rPr lang="en-CA" sz="2500" dirty="0" smtClean="0"/>
              <a:t>: Personal sites for building modules and themes and testing contributed modules</a:t>
            </a:r>
          </a:p>
          <a:p>
            <a:pPr marL="457200" lvl="1" indent="0">
              <a:buNone/>
            </a:pPr>
            <a:endParaRPr lang="en-CA" sz="800" dirty="0" smtClean="0"/>
          </a:p>
          <a:p>
            <a:pPr marL="457200" lvl="1" indent="0">
              <a:buNone/>
            </a:pPr>
            <a:r>
              <a:rPr lang="en-CA" sz="2500" b="1" dirty="0" smtClean="0"/>
              <a:t>Development</a:t>
            </a:r>
            <a:r>
              <a:rPr lang="en-CA" sz="2500" dirty="0" smtClean="0"/>
              <a:t>: Collaborative workspaces for team members to build sites together</a:t>
            </a:r>
          </a:p>
          <a:p>
            <a:pPr marL="457200" lvl="1" indent="0">
              <a:buNone/>
            </a:pPr>
            <a:endParaRPr lang="en-CA" sz="800" dirty="0" smtClean="0"/>
          </a:p>
          <a:p>
            <a:pPr marL="457200" lvl="1" indent="0">
              <a:buNone/>
            </a:pPr>
            <a:r>
              <a:rPr lang="en-CA" sz="2500" b="1" dirty="0" smtClean="0"/>
              <a:t>Staging</a:t>
            </a:r>
            <a:r>
              <a:rPr lang="en-CA" sz="2500" dirty="0" smtClean="0"/>
              <a:t>: Where final touches are put on sites before they go into production and updates can be tested before they go live</a:t>
            </a:r>
          </a:p>
        </p:txBody>
      </p:sp>
    </p:spTree>
    <p:extLst>
      <p:ext uri="{BB962C8B-B14F-4D97-AF65-F5344CB8AC3E}">
        <p14:creationId xmlns:p14="http://schemas.microsoft.com/office/powerpoint/2010/main" xmlns="" val="17508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CA" sz="2400" b="1" dirty="0" smtClean="0"/>
              <a:t>Production</a:t>
            </a:r>
            <a:r>
              <a:rPr lang="en-CA" sz="2400" dirty="0" smtClean="0"/>
              <a:t>: Will house all sites of the form “uwaterloo.ca/</a:t>
            </a:r>
            <a:r>
              <a:rPr lang="en-CA" sz="2400" dirty="0" err="1" smtClean="0"/>
              <a:t>OrgUnit</a:t>
            </a:r>
            <a:r>
              <a:rPr lang="en-CA" sz="2400" dirty="0" smtClean="0"/>
              <a:t>”</a:t>
            </a:r>
          </a:p>
          <a:p>
            <a:pPr marL="57150" indent="0">
              <a:buNone/>
            </a:pPr>
            <a:endParaRPr lang="en-CA" sz="800" dirty="0" smtClean="0"/>
          </a:p>
          <a:p>
            <a:pPr marL="57150" indent="0">
              <a:buNone/>
            </a:pPr>
            <a:r>
              <a:rPr lang="en-CA" sz="2400" b="1" dirty="0" smtClean="0"/>
              <a:t>Varnish</a:t>
            </a:r>
            <a:r>
              <a:rPr lang="en-CA" sz="2400" dirty="0" smtClean="0"/>
              <a:t>: Caching servers – cache un-authenticated pages and images</a:t>
            </a:r>
          </a:p>
          <a:p>
            <a:pPr marL="57150" indent="0">
              <a:buNone/>
            </a:pPr>
            <a:endParaRPr lang="en-CA" sz="800" dirty="0" smtClean="0"/>
          </a:p>
          <a:p>
            <a:pPr marL="57150" indent="0">
              <a:buNone/>
            </a:pPr>
            <a:r>
              <a:rPr lang="en-CA" sz="2400" b="1" dirty="0" smtClean="0"/>
              <a:t>Capabilities</a:t>
            </a:r>
            <a:r>
              <a:rPr lang="en-CA" sz="2400" dirty="0" smtClean="0"/>
              <a:t>: Will house more social sites like blogs, event listings and forums that require more authenticated users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sz="2200" dirty="0" smtClean="0"/>
              <a:t>More logins = less caching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sz="2200" dirty="0"/>
              <a:t>B</a:t>
            </a:r>
            <a:r>
              <a:rPr lang="en-CA" sz="2200" dirty="0" smtClean="0"/>
              <a:t>etter to separate these sites for scalability </a:t>
            </a:r>
          </a:p>
        </p:txBody>
      </p:sp>
    </p:spTree>
    <p:extLst>
      <p:ext uri="{BB962C8B-B14F-4D97-AF65-F5344CB8AC3E}">
        <p14:creationId xmlns:p14="http://schemas.microsoft.com/office/powerpoint/2010/main" xmlns="" val="36590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b="1" dirty="0" smtClean="0"/>
              <a:t>SOLR:</a:t>
            </a:r>
            <a:r>
              <a:rPr lang="en-CA" sz="2200" dirty="0" smtClean="0"/>
              <a:t> Search engine used for in-house indexing of production sites</a:t>
            </a:r>
          </a:p>
          <a:p>
            <a:endParaRPr lang="en-CA" sz="800" dirty="0"/>
          </a:p>
          <a:p>
            <a:r>
              <a:rPr lang="en-CA" sz="2200" b="1" dirty="0" err="1" smtClean="0"/>
              <a:t>Memcached</a:t>
            </a:r>
            <a:r>
              <a:rPr lang="en-CA" sz="2200" dirty="0" smtClean="0"/>
              <a:t>: Yet more caching, currently caching temporary tables in Drupal</a:t>
            </a:r>
          </a:p>
          <a:p>
            <a:endParaRPr lang="en-CA" sz="800" dirty="0"/>
          </a:p>
          <a:p>
            <a:r>
              <a:rPr lang="en-CA" sz="2200" b="1" dirty="0" smtClean="0"/>
              <a:t>Subversion: </a:t>
            </a:r>
            <a:r>
              <a:rPr lang="en-CA" sz="2200" dirty="0" smtClean="0"/>
              <a:t>Version control server manages in-house development and site configuration files</a:t>
            </a:r>
          </a:p>
          <a:p>
            <a:endParaRPr lang="en-CA" sz="800" dirty="0"/>
          </a:p>
          <a:p>
            <a:r>
              <a:rPr lang="en-CA" sz="2200" b="1" dirty="0" smtClean="0"/>
              <a:t>uwat.ca</a:t>
            </a:r>
            <a:r>
              <a:rPr lang="en-CA" sz="2200" dirty="0" smtClean="0"/>
              <a:t> – a URL shortening service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xmlns="" val="5394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Deployment strategy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Multi-site deployment</a:t>
            </a:r>
          </a:p>
          <a:p>
            <a:endParaRPr lang="en-CA" sz="800" dirty="0"/>
          </a:p>
          <a:p>
            <a:r>
              <a:rPr lang="en-CA" sz="2200" dirty="0" smtClean="0"/>
              <a:t>Faculties, schools, departments and support units all get their own Drupal installs</a:t>
            </a:r>
          </a:p>
          <a:p>
            <a:endParaRPr lang="en-CA" sz="800" dirty="0"/>
          </a:p>
          <a:p>
            <a:r>
              <a:rPr lang="en-CA" sz="2200" dirty="0" smtClean="0"/>
              <a:t>We will have 100s of sites when fully deployed, with authentication managed centrally through CAS</a:t>
            </a:r>
          </a:p>
          <a:p>
            <a:endParaRPr lang="en-CA" sz="800" dirty="0"/>
          </a:p>
          <a:p>
            <a:r>
              <a:rPr lang="en-CA" sz="2200" dirty="0"/>
              <a:t>We will be using a layered installation profile approach where a group will receive an install that most closely meets their needs</a:t>
            </a:r>
          </a:p>
          <a:p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499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Deployment </a:t>
            </a:r>
            <a:r>
              <a:rPr lang="en-CA" dirty="0" smtClean="0"/>
              <a:t>strategy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 smtClean="0"/>
              <a:t>Sites can be rolled out (mostly) pre-configured thanks to the Features module</a:t>
            </a:r>
          </a:p>
          <a:p>
            <a:pPr marL="0" indent="0">
              <a:buNone/>
            </a:pPr>
            <a:endParaRPr lang="en-CA" sz="800" dirty="0" smtClean="0"/>
          </a:p>
          <a:p>
            <a:r>
              <a:rPr lang="en-CA" sz="2000" dirty="0" smtClean="0"/>
              <a:t>The Features module lets you move configuration settings from the database into code so they can be version controlled</a:t>
            </a:r>
          </a:p>
          <a:p>
            <a:endParaRPr lang="en-CA" sz="800" dirty="0" smtClean="0"/>
          </a:p>
          <a:p>
            <a:pPr lvl="1"/>
            <a:r>
              <a:rPr lang="en-CA" sz="2000" dirty="0" smtClean="0"/>
              <a:t>This lets you keep track of changes to site configuration over time</a:t>
            </a:r>
          </a:p>
          <a:p>
            <a:pPr lvl="1"/>
            <a:endParaRPr lang="en-CA" sz="800" dirty="0" smtClean="0"/>
          </a:p>
          <a:p>
            <a:r>
              <a:rPr lang="en-CA" sz="2000" dirty="0" smtClean="0"/>
              <a:t>Features will allow us to roll out configuration changes to multiple sites by altering code in one place rather than additionally updating multiple databases</a:t>
            </a:r>
          </a:p>
          <a:p>
            <a:pPr marL="457200" lvl="1" indent="0">
              <a:buNone/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39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quash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124200"/>
            <a:ext cx="4356938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39115"/>
            <a:ext cx="45720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and then in 2008….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1"/>
            <a:ext cx="83820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A consultant arrived on scene and….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1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Deployment </a:t>
            </a:r>
            <a:r>
              <a:rPr lang="en-CA" dirty="0" smtClean="0"/>
              <a:t>strategy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Not all Drupal contributed modules currently work with the Features module, although there is a big push for this</a:t>
            </a:r>
          </a:p>
          <a:p>
            <a:endParaRPr lang="en-CA" sz="800" dirty="0" smtClean="0"/>
          </a:p>
          <a:p>
            <a:r>
              <a:rPr lang="en-CA" sz="2200" dirty="0" smtClean="0"/>
              <a:t>If a module doesn’t support Features, you can add Features support with the Chaos Tools Suite</a:t>
            </a:r>
          </a:p>
          <a:p>
            <a:endParaRPr lang="en-CA" sz="800" dirty="0" smtClean="0"/>
          </a:p>
          <a:p>
            <a:r>
              <a:rPr lang="en-CA" sz="2200" dirty="0" smtClean="0"/>
              <a:t>This can be trivial or quite difficult depending on the module</a:t>
            </a:r>
          </a:p>
          <a:p>
            <a:endParaRPr lang="en-CA" sz="800" dirty="0"/>
          </a:p>
          <a:p>
            <a:r>
              <a:rPr lang="en-CA" sz="2200" dirty="0" smtClean="0"/>
              <a:t>If attempting to add Features support to a module, you should work closely with the module maintainer so your changes are contributed back to the community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xmlns="" val="25561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Deployment </a:t>
            </a:r>
            <a:r>
              <a:rPr lang="en-CA" dirty="0" smtClean="0"/>
              <a:t>strategy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511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CA" sz="2000" dirty="0"/>
              <a:t>We have a </a:t>
            </a:r>
            <a:r>
              <a:rPr lang="en-CA" sz="2000" dirty="0" smtClean="0"/>
              <a:t>“Features Server” site that houses any features, modules, themes, patches, install profiles and distributions that are not useful outside the </a:t>
            </a:r>
            <a:r>
              <a:rPr lang="en-CA" sz="2000" dirty="0" err="1" smtClean="0"/>
              <a:t>uWaterloo</a:t>
            </a:r>
            <a:r>
              <a:rPr lang="en-CA" sz="2000" smtClean="0"/>
              <a:t> community</a:t>
            </a:r>
            <a:endParaRPr lang="en-CA" sz="2000" dirty="0" smtClean="0"/>
          </a:p>
          <a:p>
            <a:pPr marL="742950" lvl="2" indent="-342900"/>
            <a:r>
              <a:rPr lang="en-CA" sz="1800" dirty="0" smtClean="0"/>
              <a:t>Anything that isn’t a good candidate to be posted on Drupal.org</a:t>
            </a:r>
          </a:p>
          <a:p>
            <a:pPr marL="742950" lvl="2" indent="-342900"/>
            <a:endParaRPr lang="en-CA" sz="80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CA" sz="2000" dirty="0" smtClean="0"/>
              <a:t>It functions as a scaled down version of Drupal.org</a:t>
            </a:r>
          </a:p>
          <a:p>
            <a:pPr marL="742950" lvl="2" indent="-342900"/>
            <a:r>
              <a:rPr lang="en-CA" sz="1800" dirty="0" smtClean="0"/>
              <a:t>Deployed features, modules and themes can reference the Features Server to check for recommended updates and security patches</a:t>
            </a:r>
          </a:p>
          <a:p>
            <a:pPr marL="742950" lvl="2" indent="-342900"/>
            <a:endParaRPr lang="en-CA" sz="800" dirty="0" smtClean="0"/>
          </a:p>
          <a:p>
            <a:pPr marL="742950" lvl="2" indent="-342900"/>
            <a:r>
              <a:rPr lang="en-CA" sz="1800" dirty="0" smtClean="0"/>
              <a:t>It has a release history for the code that it houses</a:t>
            </a:r>
          </a:p>
          <a:p>
            <a:pPr marL="742950" lvl="2" indent="-342900"/>
            <a:endParaRPr lang="en-CA" sz="800" dirty="0"/>
          </a:p>
          <a:p>
            <a:pPr marL="742950" lvl="2" indent="-342900"/>
            <a:r>
              <a:rPr lang="en-CA" sz="1800" dirty="0" smtClean="0"/>
              <a:t>It can be expanded to include social interaction features for collaborative efforts and improved documentation</a:t>
            </a:r>
          </a:p>
          <a:p>
            <a:pPr marL="342900" lvl="1" indent="-342900">
              <a:buFont typeface="Arial" charset="0"/>
              <a:buChar char="•"/>
            </a:pPr>
            <a:endParaRPr lang="en-CA" sz="20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380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Proposed open </a:t>
            </a:r>
            <a:r>
              <a:rPr lang="en-CA" dirty="0"/>
              <a:t>s</a:t>
            </a:r>
            <a:r>
              <a:rPr lang="en-CA" dirty="0" smtClean="0"/>
              <a:t>ource </a:t>
            </a:r>
            <a:r>
              <a:rPr lang="en-CA" dirty="0"/>
              <a:t>m</a:t>
            </a:r>
            <a:r>
              <a:rPr lang="en-CA" dirty="0" smtClean="0"/>
              <a:t>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Following Drupal tradition, hope to open source all of our code and share it on our Features server in September</a:t>
            </a:r>
          </a:p>
          <a:p>
            <a:endParaRPr lang="en-CA" sz="800" dirty="0" smtClean="0"/>
          </a:p>
          <a:p>
            <a:r>
              <a:rPr lang="en-CA" sz="2400" dirty="0" smtClean="0"/>
              <a:t>Drupal developers across campus will be able to contribute to existing projects or start new ones</a:t>
            </a:r>
          </a:p>
          <a:p>
            <a:endParaRPr lang="en-CA" sz="800" dirty="0" smtClean="0"/>
          </a:p>
          <a:p>
            <a:r>
              <a:rPr lang="en-CA" sz="2400" dirty="0" smtClean="0"/>
              <a:t>We will share code with other higher-</a:t>
            </a:r>
            <a:r>
              <a:rPr lang="en-CA" sz="2400" dirty="0" err="1" smtClean="0"/>
              <a:t>ed</a:t>
            </a:r>
            <a:r>
              <a:rPr lang="en-CA" sz="2400" dirty="0" smtClean="0"/>
              <a:t> institutions as well, but some things may not be useful outside uWaterloo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785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and theming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Our Drupal themes were modeled after the designs we received from the uWaterloo redesign project</a:t>
            </a:r>
          </a:p>
          <a:p>
            <a:endParaRPr lang="en-CA" sz="800" dirty="0"/>
          </a:p>
          <a:p>
            <a:r>
              <a:rPr lang="en-CA" dirty="0" smtClean="0"/>
              <a:t>In addition to our front-facing themes, we have also developed a sub-theme to the Drupal admin theme with accessibility improvements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4693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195" y="159707"/>
            <a:ext cx="6503024" cy="5552162"/>
          </a:xfrm>
        </p:spPr>
      </p:pic>
    </p:spTree>
    <p:extLst>
      <p:ext uri="{BB962C8B-B14F-4D97-AF65-F5344CB8AC3E}">
        <p14:creationId xmlns:p14="http://schemas.microsoft.com/office/powerpoint/2010/main" xmlns="" val="2009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758" y="225425"/>
            <a:ext cx="6170484" cy="5449888"/>
          </a:xfrm>
        </p:spPr>
      </p:pic>
    </p:spTree>
    <p:extLst>
      <p:ext uri="{BB962C8B-B14F-4D97-AF65-F5344CB8AC3E}">
        <p14:creationId xmlns:p14="http://schemas.microsoft.com/office/powerpoint/2010/main" xmlns="" val="38248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047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Introduction – a little bit of history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400" dirty="0" smtClean="0"/>
              <a:t>old site built on a home-grown CMS (Lotus Notes)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mStoner</a:t>
            </a:r>
            <a:r>
              <a:rPr lang="en-US" sz="2400" dirty="0" smtClean="0"/>
              <a:t> – review, 2007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implementing </a:t>
            </a:r>
            <a:r>
              <a:rPr lang="en-US" sz="2400" dirty="0" err="1" smtClean="0"/>
              <a:t>mStoner’s</a:t>
            </a:r>
            <a:r>
              <a:rPr lang="en-US" sz="2400" dirty="0" smtClean="0"/>
              <a:t> recommendations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search for a CMS. May 2 to July 25, 2008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building it out – two distinct streams of activity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the technical side – </a:t>
            </a:r>
            <a:r>
              <a:rPr lang="en-US" sz="2400" dirty="0" err="1" smtClean="0"/>
              <a:t>Drupal</a:t>
            </a:r>
            <a:r>
              <a:rPr lang="en-US" sz="2400" dirty="0" smtClean="0"/>
              <a:t> themes and modules (Global Image)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the design side (</a:t>
            </a:r>
            <a:r>
              <a:rPr lang="en-US" sz="2400" dirty="0" err="1" smtClean="0"/>
              <a:t>mStoner</a:t>
            </a:r>
            <a:r>
              <a:rPr lang="en-US" sz="2400" dirty="0" smtClean="0"/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accessibility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top down approach. Homepage first.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live on June 14, 2009.</a:t>
            </a:r>
          </a:p>
          <a:p>
            <a:pPr lvl="3"/>
            <a:endParaRPr lang="en-US" dirty="0" smtClean="0"/>
          </a:p>
        </p:txBody>
      </p:sp>
      <p:pic>
        <p:nvPicPr>
          <p:cNvPr id="6" name="Picture 5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293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Theming</a:t>
            </a:r>
            <a:endParaRPr lang="en-US" sz="40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15 Total </a:t>
            </a:r>
            <a:r>
              <a:rPr lang="en-US" sz="2800" dirty="0" err="1" smtClean="0"/>
              <a:t>Drupal</a:t>
            </a:r>
            <a:r>
              <a:rPr lang="en-US" sz="2800" dirty="0" smtClean="0"/>
              <a:t> themes done by consultant.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Home Page Site, Law Department Site and Odette School of Business were “one off solutions.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12 “Departmental” (Sub-site) Themes.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They were mostly duplicates with different names (ex: ‘Education’ Theme was the same as ‘Innovative’ Theme which was the same as ‘Innovative Burgundy/Green’ Theme).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So we actually only received 4 themes.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196752"/>
            <a:ext cx="7488832" cy="45858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Theming</a:t>
            </a:r>
            <a:r>
              <a:rPr lang="en-US" sz="4000" b="1" dirty="0" smtClean="0"/>
              <a:t> (cont’d)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Even these 4 themes were actually identical, with the exception of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schemes.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We had to “unify” these themes into one, easy to manage and configurable theme once the consultants left.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Problem was that we already had over 100 sites using one of the 12 themes.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WCAG 2.0 Compliance, we were close,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had to be tweaked.</a:t>
            </a:r>
          </a:p>
        </p:txBody>
      </p:sp>
      <p:pic>
        <p:nvPicPr>
          <p:cNvPr id="9" name="Picture 8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  <p:pic>
        <p:nvPicPr>
          <p:cNvPr id="10" name="Picture 2" descr="C:\Users\vlad\Desktop\WORK\WWW\BAK\20100401\sites\all\themes\education\screensh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643578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vlad\Desktop\WORK\WWW\BAK\20100401\sites\all\themes\educationred\screensh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7597" y="5643578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vlad\Desktop\WORK\WWW\BAK\20100401\sites\all\themes\educationblue\screensh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6747" y="5643578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vlad\Desktop\WORK\WWW\BAK\20100401\sites\all\themes\educationgreen\screensh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4309" y="5643578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539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Modules (from </a:t>
            </a:r>
            <a:r>
              <a:rPr lang="en-US" sz="4000" b="1" dirty="0" err="1" smtClean="0"/>
              <a:t>mStoner</a:t>
            </a:r>
            <a:r>
              <a:rPr lang="en-US" sz="40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 </a:t>
            </a:r>
            <a:r>
              <a:rPr lang="en-US" sz="2800" dirty="0" smtClean="0"/>
              <a:t>Received 2 modules from </a:t>
            </a:r>
            <a:r>
              <a:rPr lang="en-US" sz="2800" dirty="0" err="1" smtClean="0"/>
              <a:t>mStoner</a:t>
            </a:r>
            <a:r>
              <a:rPr lang="en-US" sz="2800" dirty="0" smtClean="0"/>
              <a:t>/Global Image.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“Global Blocks” module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some banner settings were configurable on the home site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an attempt at News sharing between sites (not using aggregation for some reason).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Most of this module has been scrapped.</a:t>
            </a:r>
            <a:r>
              <a:rPr lang="en-US" sz="28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“Block Sections” module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allowed nodes to be assigned to “block sections” which determined block visibility settings.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Still in use, necessary evil.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rupal_koolai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981200"/>
            <a:ext cx="5080000" cy="45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3820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So Brock drank the Kool-Aid……..and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047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Modules (in-house)</a:t>
            </a:r>
            <a:endParaRPr lang="en-US" sz="40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News and Events Module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Allows for complete management, including import and export of News and Events between sites (and beyond), using RSS and </a:t>
            </a:r>
            <a:r>
              <a:rPr lang="en-US" dirty="0" err="1" smtClean="0"/>
              <a:t>iCAL</a:t>
            </a:r>
            <a:r>
              <a:rPr lang="en-US" dirty="0" smtClean="0"/>
              <a:t> formats.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Contains user-friendly calendar views of events (using the Calendar module).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Heavily leverages/integrates with CCK, Views 2, Feeds Modules.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LDAP Sync Module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An extension of the LDAP Integration module, which synchronizes all LDAP users with your </a:t>
            </a:r>
            <a:r>
              <a:rPr lang="en-US" dirty="0" err="1" smtClean="0"/>
              <a:t>Drupal</a:t>
            </a:r>
            <a:r>
              <a:rPr lang="en-US" dirty="0" smtClean="0"/>
              <a:t> users.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Can run on schedule as part of </a:t>
            </a:r>
            <a:r>
              <a:rPr lang="en-US" dirty="0" err="1" smtClean="0"/>
              <a:t>cron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Allows for LDAP filters to limit which users get imported.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Also imports users’ roles, where available/applicable.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sz="2800" dirty="0"/>
          </a:p>
        </p:txBody>
      </p:sp>
      <p:pic>
        <p:nvPicPr>
          <p:cNvPr id="4" name="Picture 3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406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Modules (in-house)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Video Module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Allows for embedding of HTML5 Video into </a:t>
            </a:r>
            <a:r>
              <a:rPr lang="en-US" dirty="0" err="1" smtClean="0"/>
              <a:t>Drupal</a:t>
            </a:r>
            <a:r>
              <a:rPr lang="en-US" dirty="0" smtClean="0"/>
              <a:t> sites.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Integrated  with WYSIWYG (</a:t>
            </a:r>
            <a:r>
              <a:rPr lang="en-US" dirty="0" err="1" smtClean="0"/>
              <a:t>CKEditor</a:t>
            </a:r>
            <a:r>
              <a:rPr lang="en-US" dirty="0" smtClean="0"/>
              <a:t>) editor.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Fails gracefully, reverts to regular JW Player Flash player.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Advanced News Module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use on News-only sites.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additional functionality and features for the “more advanced” content providers (ex: Public Affairs and Communications Department).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Integration with </a:t>
            </a:r>
            <a:r>
              <a:rPr lang="en-US" dirty="0" err="1" smtClean="0"/>
              <a:t>Facebook</a:t>
            </a:r>
            <a:r>
              <a:rPr lang="en-US" dirty="0" smtClean="0"/>
              <a:t> API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Subscription and mail capability.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Other Specifications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Drupal</a:t>
            </a:r>
            <a:r>
              <a:rPr lang="en-US" sz="2800" dirty="0" smtClean="0"/>
              <a:t> Updates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We update </a:t>
            </a:r>
            <a:r>
              <a:rPr lang="en-US" dirty="0" err="1" smtClean="0"/>
              <a:t>Drupal</a:t>
            </a:r>
            <a:r>
              <a:rPr lang="en-US" dirty="0" smtClean="0"/>
              <a:t> quarterly, which ends up working out to approximately every second release.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Getting more and more time consuming to update all of the sites (total of 480 sites currently).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Organic Groups </a:t>
            </a:r>
            <a:r>
              <a:rPr lang="en-US" sz="2800" dirty="0" err="1" smtClean="0"/>
              <a:t>vs</a:t>
            </a:r>
            <a:r>
              <a:rPr lang="en-US" sz="2800" dirty="0" smtClean="0"/>
              <a:t> Multi-Site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run a solely Multi-Site based configuration (decision was made for us).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 retrospect, perhaps a hybrid solution would be ideal and allow us to leverage the advantages of both.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ex: Faculty of Science would be one site, and sub-sites (Biology, Chemistry, etc.) could be handled using O.G.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Instead of having 500 sites, perhaps have 20-50.</a:t>
            </a:r>
            <a:endParaRPr lang="en-US" dirty="0"/>
          </a:p>
        </p:txBody>
      </p:sp>
      <p:pic>
        <p:nvPicPr>
          <p:cNvPr id="4" name="Picture 3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Search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Google Search Appliance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We were originally advised to only get a Google Mini.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Bought a Google Search Appliance instead, already reached the 500,000 documents that our license allows.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Integrates fairly well using the Google Search Appliance Integration module.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Apache </a:t>
            </a:r>
            <a:r>
              <a:rPr lang="en-US" sz="2800" dirty="0" err="1" smtClean="0"/>
              <a:t>Solr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Currently are investigating a move to </a:t>
            </a:r>
            <a:r>
              <a:rPr lang="en-US" dirty="0" err="1" smtClean="0"/>
              <a:t>Solr</a:t>
            </a:r>
            <a:r>
              <a:rPr lang="en-US" dirty="0" smtClean="0"/>
              <a:t>  as the GSA could get pricey to add more documents.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Hoping to have </a:t>
            </a:r>
            <a:r>
              <a:rPr lang="en-US" dirty="0" err="1" smtClean="0"/>
              <a:t>Solr</a:t>
            </a:r>
            <a:r>
              <a:rPr lang="en-US" dirty="0" smtClean="0"/>
              <a:t> working sometime in the Fall 2011 – Winter 2012.</a:t>
            </a:r>
            <a:endParaRPr lang="en-US" dirty="0"/>
          </a:p>
        </p:txBody>
      </p:sp>
      <p:pic>
        <p:nvPicPr>
          <p:cNvPr id="4" name="Picture 3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System Architecture</a:t>
            </a:r>
            <a:endParaRPr lang="en-US" sz="4000" dirty="0" smtClean="0"/>
          </a:p>
          <a:p>
            <a:r>
              <a:rPr lang="en-US" sz="3200" b="1" dirty="0" smtClean="0"/>
              <a:t>Production Servers</a:t>
            </a:r>
            <a:r>
              <a:rPr lang="en-US" sz="3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2xDell </a:t>
            </a:r>
            <a:r>
              <a:rPr lang="en-US" sz="2800" dirty="0" err="1" smtClean="0"/>
              <a:t>PowerEdge</a:t>
            </a:r>
            <a:r>
              <a:rPr lang="en-US" sz="2800" dirty="0" smtClean="0"/>
              <a:t> R805 servers.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Originally, the system architecture was going to be all virtual servers, but we changed it before going production.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Each server runs its own instance of Apache and share the data using NFS mounted drives (no worries about replication).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F5 </a:t>
            </a:r>
            <a:r>
              <a:rPr lang="en-US" sz="2800" dirty="0" err="1" smtClean="0"/>
              <a:t>BigIP</a:t>
            </a:r>
            <a:r>
              <a:rPr lang="en-US" sz="2800" dirty="0" smtClean="0"/>
              <a:t> Load Balancer.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Distributes load between available servers.</a:t>
            </a:r>
            <a:endParaRPr lang="en-US" sz="2800" dirty="0" smtClean="0"/>
          </a:p>
          <a:p>
            <a:r>
              <a:rPr lang="en-US" sz="3200" b="1" dirty="0" smtClean="0"/>
              <a:t>Staging Server:</a:t>
            </a:r>
            <a:r>
              <a:rPr lang="en-US" sz="3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1xDell </a:t>
            </a:r>
            <a:r>
              <a:rPr lang="en-US" sz="2800" dirty="0" err="1" smtClean="0"/>
              <a:t>PowerEdge</a:t>
            </a:r>
            <a:r>
              <a:rPr lang="en-US" sz="2800" dirty="0" smtClean="0"/>
              <a:t> R805</a:t>
            </a:r>
          </a:p>
          <a:p>
            <a:pPr lvl="1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196752"/>
            <a:ext cx="7488832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Drupal</a:t>
            </a:r>
            <a:r>
              <a:rPr lang="en-US" sz="4000" b="1" dirty="0" smtClean="0"/>
              <a:t> Staff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Training and Content Editor </a:t>
            </a:r>
            <a:r>
              <a:rPr lang="en-US" sz="2800" dirty="0" smtClean="0"/>
              <a:t>support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Drupal</a:t>
            </a:r>
            <a:r>
              <a:rPr lang="en-US" sz="2800" dirty="0" smtClean="0"/>
              <a:t> Administration and Development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96752"/>
            <a:ext cx="7488832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Drupal</a:t>
            </a:r>
            <a:r>
              <a:rPr lang="en-US" sz="4000" b="1" dirty="0" smtClean="0"/>
              <a:t> – Going Forward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Drupal</a:t>
            </a:r>
            <a:r>
              <a:rPr lang="en-US" sz="2800" dirty="0" smtClean="0"/>
              <a:t> 7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will upgrade to </a:t>
            </a:r>
            <a:r>
              <a:rPr lang="en-US" dirty="0" err="1" smtClean="0"/>
              <a:t>Drupal</a:t>
            </a:r>
            <a:r>
              <a:rPr lang="en-US" dirty="0" smtClean="0"/>
              <a:t> 7 when our site gets a new design again.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Web Management Committee along with Public Affairs and Communications department will decide the exact timing.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 the meantime, additional functionality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Easy to use Blogging functionality 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Mobility?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293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Implementing </a:t>
            </a:r>
            <a:r>
              <a:rPr lang="en-US" sz="4000" b="1" dirty="0" err="1" smtClean="0"/>
              <a:t>Drupal</a:t>
            </a:r>
            <a:r>
              <a:rPr lang="en-US" sz="4000" b="1" dirty="0" smtClean="0"/>
              <a:t> </a:t>
            </a:r>
            <a:endParaRPr lang="en-US" sz="40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classes for content providers during the first summer, 2009.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good history of centralized Web development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so lots of buy-in. People were pumped for this.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new class every week (max. 16 people)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about 150 people received training in about 80 departments (10 weeks)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Fall to the present – frequency of classes reduced to once a month. </a:t>
            </a:r>
            <a:r>
              <a:rPr lang="en-US" sz="2800" dirty="0"/>
              <a:t>D</a:t>
            </a:r>
            <a:r>
              <a:rPr lang="en-US" sz="2800" dirty="0" smtClean="0"/>
              <a:t>own from 4 to 2 days.</a:t>
            </a:r>
          </a:p>
          <a:p>
            <a:endParaRPr lang="en-US" dirty="0"/>
          </a:p>
        </p:txBody>
      </p:sp>
      <p:pic>
        <p:nvPicPr>
          <p:cNvPr id="5" name="Picture 4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3"/>
            <a:ext cx="7488832" cy="2769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Implementing </a:t>
            </a:r>
            <a:r>
              <a:rPr lang="en-US" sz="4000" b="1" dirty="0" err="1" smtClean="0"/>
              <a:t>Drupal</a:t>
            </a:r>
            <a:r>
              <a:rPr lang="en-US" sz="4000" b="1" dirty="0" smtClean="0"/>
              <a:t> </a:t>
            </a:r>
            <a:endParaRPr lang="en-US" sz="40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training people in a construction site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things were changing that first summer every day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developing documentation on the fly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Implementing </a:t>
            </a:r>
            <a:r>
              <a:rPr lang="en-US" sz="4000" b="1" dirty="0" err="1" smtClean="0"/>
              <a:t>Drupal</a:t>
            </a:r>
            <a:r>
              <a:rPr lang="en-US" sz="4000" b="1" dirty="0" smtClean="0"/>
              <a:t> </a:t>
            </a:r>
            <a:endParaRPr lang="en-US" sz="40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Content provider forums – every other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discuss topics of interest to content providers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presentations, etc.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lecture hall format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Drop-in sessions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about once a week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in a hands-on Lab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informal, open-ended discussions on how to do things in Drupal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5" name="Picture 4" descr="UWlogo_tag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88842"/>
            <a:ext cx="8316416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June 2008 </a:t>
            </a:r>
          </a:p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Roadmap to a Strategic Web Redesign</a:t>
            </a:r>
            <a:br>
              <a:rPr lang="en-US" sz="4000" dirty="0" smtClean="0">
                <a:solidFill>
                  <a:prstClr val="black"/>
                </a:solidFill>
              </a:rPr>
            </a:br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September 2008</a:t>
            </a:r>
          </a:p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Request For Information</a:t>
            </a:r>
            <a:br>
              <a:rPr lang="en-US" sz="4000" dirty="0" smtClean="0">
                <a:solidFill>
                  <a:prstClr val="black"/>
                </a:solidFill>
              </a:rPr>
            </a:br>
            <a:endParaRPr lang="en-US" sz="4000" dirty="0" smtClean="0">
              <a:solidFill>
                <a:prstClr val="black"/>
              </a:solidFill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Early 2009</a:t>
            </a:r>
          </a:p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Request for Proposal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539115"/>
            <a:ext cx="45720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It began……….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Implementing </a:t>
            </a:r>
            <a:r>
              <a:rPr lang="en-US" sz="4000" b="1" dirty="0" err="1" smtClean="0"/>
              <a:t>Drupal</a:t>
            </a:r>
            <a:r>
              <a:rPr lang="en-US" sz="4000" b="1" dirty="0" smtClean="0"/>
              <a:t> </a:t>
            </a:r>
            <a:endParaRPr lang="en-US" sz="40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Where are we now?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270 sites in production and an additional 210 sites on staging server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AODA compliant but requires ongoing vigilance, assessments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Challenges.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 few departments left – done by summer?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many, many personal, research, etc. sites.</a:t>
            </a:r>
          </a:p>
          <a:p>
            <a:pPr lvl="0"/>
            <a:endParaRPr lang="en-US" sz="2400" dirty="0" smtClean="0"/>
          </a:p>
        </p:txBody>
      </p:sp>
      <p:pic>
        <p:nvPicPr>
          <p:cNvPr id="6" name="Picture 5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06735"/>
            <a:ext cx="7488832" cy="433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we had to do it over, what would we do different?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so many, but the short version …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give yourself some time to think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talk to others who have done this.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make sure your consultant knows </a:t>
            </a:r>
            <a:r>
              <a:rPr lang="en-US" sz="2800" dirty="0" err="1" smtClean="0"/>
              <a:t>Drupal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manage expectations.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this is going take longer than you think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do it in-house or get a consultant?</a:t>
            </a:r>
            <a:endParaRPr lang="en-US" sz="2400" dirty="0" smtClean="0"/>
          </a:p>
        </p:txBody>
      </p:sp>
      <p:pic>
        <p:nvPicPr>
          <p:cNvPr id="5" name="Picture 4" descr="UWlogo_tag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61452" cy="8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You. </a:t>
            </a:r>
          </a:p>
          <a:p>
            <a:pPr algn="ctr"/>
            <a:r>
              <a:rPr lang="en-US" sz="4000" dirty="0" smtClean="0"/>
              <a:t>Questions?</a:t>
            </a:r>
          </a:p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7488832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RFP was awarded to a 3</a:t>
            </a:r>
            <a:r>
              <a:rPr lang="en-US" sz="4000" baseline="30000" dirty="0" smtClean="0">
                <a:solidFill>
                  <a:prstClr val="black"/>
                </a:solidFill>
              </a:rPr>
              <a:t>rd</a:t>
            </a:r>
            <a:r>
              <a:rPr lang="en-US" sz="4000" dirty="0" smtClean="0">
                <a:solidFill>
                  <a:prstClr val="black"/>
                </a:solidFill>
              </a:rPr>
              <a:t> party company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oldspons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806700"/>
            <a:ext cx="2273300" cy="367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539115"/>
            <a:ext cx="45720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January 2009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HEITN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503193" cy="973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385203" cy="8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539115"/>
            <a:ext cx="4572000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January – July 2009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209800"/>
            <a:ext cx="7366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7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iversity_Colour">
  <a:themeElements>
    <a:clrScheme name="Custom 1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2949</Words>
  <Application>Microsoft Office PowerPoint</Application>
  <PresentationFormat>On-screen Show (4:3)</PresentationFormat>
  <Paragraphs>488</Paragraphs>
  <Slides>72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Office Theme</vt:lpstr>
      <vt:lpstr>1_Office Theme</vt:lpstr>
      <vt:lpstr>University_Colour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Implementing Drupal</vt:lpstr>
      <vt:lpstr>Presenters</vt:lpstr>
      <vt:lpstr>Implementing Drupal</vt:lpstr>
      <vt:lpstr>Software development project</vt:lpstr>
      <vt:lpstr>Agile project management</vt:lpstr>
      <vt:lpstr>Team roles</vt:lpstr>
      <vt:lpstr>Project timelines</vt:lpstr>
      <vt:lpstr>User interface (UI)</vt:lpstr>
      <vt:lpstr>External consultants</vt:lpstr>
      <vt:lpstr>Resources</vt:lpstr>
      <vt:lpstr>Challenges</vt:lpstr>
      <vt:lpstr>Tips and lessons learned</vt:lpstr>
      <vt:lpstr>A brief history</vt:lpstr>
      <vt:lpstr>Why move to Drupal 7</vt:lpstr>
      <vt:lpstr>Servers</vt:lpstr>
      <vt:lpstr>Servers</vt:lpstr>
      <vt:lpstr>Servers</vt:lpstr>
      <vt:lpstr>Deployment strategy</vt:lpstr>
      <vt:lpstr>Deployment strategy</vt:lpstr>
      <vt:lpstr>Deployment strategy</vt:lpstr>
      <vt:lpstr>Deployment strategy</vt:lpstr>
      <vt:lpstr>Proposed open source model</vt:lpstr>
      <vt:lpstr>Design and theming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G.W. Stephan</dc:creator>
  <cp:lastModifiedBy>Richard</cp:lastModifiedBy>
  <cp:revision>92</cp:revision>
  <dcterms:created xsi:type="dcterms:W3CDTF">2011-04-21T16:39:18Z</dcterms:created>
  <dcterms:modified xsi:type="dcterms:W3CDTF">2011-06-15T12:09:51Z</dcterms:modified>
</cp:coreProperties>
</file>